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9"/>
  </p:notesMasterIdLst>
  <p:sldIdLst>
    <p:sldId id="256" r:id="rId2"/>
    <p:sldId id="257" r:id="rId3"/>
    <p:sldId id="259" r:id="rId4"/>
    <p:sldId id="260" r:id="rId5"/>
    <p:sldId id="261" r:id="rId6"/>
    <p:sldId id="262" r:id="rId7"/>
    <p:sldId id="263"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6366DB7-FAD6-4043-B2DD-10F2C2682D03}" type="datetimeFigureOut">
              <a:rPr lang="en-US" smtClean="0"/>
              <a:t>12/8/2020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BEDF70-7754-4CD2-9037-EB1E9C0F6800}" type="slidenum">
              <a:rPr lang="en-US" smtClean="0"/>
              <a:t>‹#›</a:t>
            </a:fld>
            <a:endParaRPr lang="en-US"/>
          </a:p>
        </p:txBody>
      </p:sp>
    </p:spTree>
    <p:extLst>
      <p:ext uri="{BB962C8B-B14F-4D97-AF65-F5344CB8AC3E}">
        <p14:creationId xmlns:p14="http://schemas.microsoft.com/office/powerpoint/2010/main" val="30859546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2BEDF70-7754-4CD2-9037-EB1E9C0F6800}" type="slidenum">
              <a:rPr lang="en-US" smtClean="0"/>
              <a:t>1</a:t>
            </a:fld>
            <a:endParaRPr lang="en-US"/>
          </a:p>
        </p:txBody>
      </p:sp>
    </p:spTree>
    <p:extLst>
      <p:ext uri="{BB962C8B-B14F-4D97-AF65-F5344CB8AC3E}">
        <p14:creationId xmlns:p14="http://schemas.microsoft.com/office/powerpoint/2010/main" val="15852396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The major issue affecting the organization after merging it with another is due to diversity.  Workplace diversity entails having employees of different genders, religions, race-ethnicity as well as sexual orientation. Diversity in the workplace is usually considered to be a significant factor as it enhances creativity among individuals. However, when employees take long to embrace diversity, the organization may experience poor performance due to conflicts that may develop. In the given organization, employees represent different cultural groups and different age groups. This indicates diversity in interests, opinions, and ideas, behavior as well as levels of experience. The conflicts brew between the employees as they have not yet accepted and respected the ideas of each other. The older employees may find it hard to accommodate the ideas of the younger ones. For the organization to realize the benefits of workplace diversity, the employees need to embrace diversity with tolerance and respect for others and their ideas as well as accommodating their beliefs (Prasad, &amp; Mills, 2017).</a:t>
            </a:r>
            <a:endParaRPr lang="en-US" sz="1200" kern="1200" smtClean="0">
              <a:solidFill>
                <a:schemeClr val="tx1"/>
              </a:solidFill>
              <a:latin typeface="+mn-lt"/>
              <a:ea typeface="+mn-ea"/>
              <a:cs typeface="+mn-cs"/>
            </a:endParaRPr>
          </a:p>
          <a:p>
            <a:endParaRPr lang="en-US"/>
          </a:p>
        </p:txBody>
      </p:sp>
      <p:sp>
        <p:nvSpPr>
          <p:cNvPr id="4" name="Slide Number Placeholder 3"/>
          <p:cNvSpPr>
            <a:spLocks noGrp="1"/>
          </p:cNvSpPr>
          <p:nvPr>
            <p:ph type="sldNum" sz="quarter" idx="10"/>
          </p:nvPr>
        </p:nvSpPr>
        <p:spPr/>
        <p:txBody>
          <a:bodyPr/>
          <a:lstStyle/>
          <a:p>
            <a:fld id="{B2BEDF70-7754-4CD2-9037-EB1E9C0F6800}" type="slidenum">
              <a:rPr lang="en-US" smtClean="0"/>
              <a:t>2</a:t>
            </a:fld>
            <a:endParaRPr lang="en-US"/>
          </a:p>
        </p:txBody>
      </p:sp>
    </p:spTree>
    <p:extLst>
      <p:ext uri="{BB962C8B-B14F-4D97-AF65-F5344CB8AC3E}">
        <p14:creationId xmlns:p14="http://schemas.microsoft.com/office/powerpoint/2010/main" val="37791327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latin typeface="+mn-lt"/>
                <a:ea typeface="+mn-ea"/>
                <a:cs typeface="+mn-cs"/>
              </a:rPr>
              <a:t>Developing strategies to work amidst diversity can help the organization achieve the benefits of workplace diversity. The strategies developed will be aimed at achieving the organizational benefits of working amidst diversity. One of the expectations of the organization is to improve teamwork through communication and cooperation between employees. The conflicts between the employees due to differences in culture and age undermine the ability of the employees to work together. By resolving those issues with effective means of communication between the employees, the organization can enhance teamwork essential for improved performance. The organization also aims at promoting diversity to promote better problem-solving and decision making. Different generations of employees in the same workplace bring different levels of experience. With an effective way of sharing ideas between the different generations, the employees can develop a diverse set of ideas and solutions to various organizational problems. Another expectation of the organization is to achieve a higher level of creativity through embracing diversity. As the older generation is expected to have higher experience and a better understanding of organizational culture, the younger generation brings new ideas of doing things. The young generation is expected to take more risks in innovation. </a:t>
            </a:r>
            <a:endParaRPr lang="en-US"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B2BEDF70-7754-4CD2-9037-EB1E9C0F6800}" type="slidenum">
              <a:rPr lang="en-US" smtClean="0"/>
              <a:t>3</a:t>
            </a:fld>
            <a:endParaRPr lang="en-US"/>
          </a:p>
        </p:txBody>
      </p:sp>
    </p:spTree>
    <p:extLst>
      <p:ext uri="{BB962C8B-B14F-4D97-AF65-F5344CB8AC3E}">
        <p14:creationId xmlns:p14="http://schemas.microsoft.com/office/powerpoint/2010/main" val="18314081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latin typeface="+mn-lt"/>
                <a:ea typeface="+mn-ea"/>
                <a:cs typeface="+mn-cs"/>
              </a:rPr>
              <a:t>The identified cause of conflict in the organization is the failure to embrace diversity. The strategy employed aims at promoting diversity among the employees. Creating awareness on the importance of diversity among the employees is one of the major strategies. The employees need to understand the differences between age groups and cultural beliefs as a form of diversity. Awareness will enable the older employee to understand why the younger employee is required or vice versa. This can create mutual respect between different age generations and cultures.  Another strategy of solving the problem is through creating interactive projects in the organization. The organization can establish a strategy of working through team projects where employees need to work together. Working in team projects amidst diversity can help the employees learn about each other. This can improve the acceptance of each other's ideas more than when they only meet during shifts. The organization will also get the employees to share their ideas. This can help in identifying the cause of conflict as well as ways of resolving the organizational conflicts from the perspective of the employees (Prasad, &amp; Mills, 2017).</a:t>
            </a:r>
          </a:p>
          <a:p>
            <a:endParaRPr lang="en-US"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B2BEDF70-7754-4CD2-9037-EB1E9C0F6800}" type="slidenum">
              <a:rPr lang="en-US" smtClean="0"/>
              <a:t>4</a:t>
            </a:fld>
            <a:endParaRPr lang="en-US"/>
          </a:p>
        </p:txBody>
      </p:sp>
    </p:spTree>
    <p:extLst>
      <p:ext uri="{BB962C8B-B14F-4D97-AF65-F5344CB8AC3E}">
        <p14:creationId xmlns:p14="http://schemas.microsoft.com/office/powerpoint/2010/main" val="1332427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There are various ways through which success can be measured in the organization. One of the ways is by comparing the success in individual and team projects. When the organization manages to achieve success in team projects, it's an indicator of teamwork promoted by embracing diversity. Effective scheduling is also a major indicator of success. Solving diversity conflicts will be signified by the ability to easily transition shifts in the organization which was impossible before. Increased employee interactions in the organization are also an indicator of success in the organizational goals. Employees can be monitored to identify how well they interact with each other after embracing diversity (Cox, &amp; Blake, 2019).</a:t>
            </a:r>
          </a:p>
          <a:p>
            <a:endParaRPr lang="en-US" dirty="0"/>
          </a:p>
        </p:txBody>
      </p:sp>
      <p:sp>
        <p:nvSpPr>
          <p:cNvPr id="4" name="Slide Number Placeholder 3"/>
          <p:cNvSpPr>
            <a:spLocks noGrp="1"/>
          </p:cNvSpPr>
          <p:nvPr>
            <p:ph type="sldNum" sz="quarter" idx="10"/>
          </p:nvPr>
        </p:nvSpPr>
        <p:spPr/>
        <p:txBody>
          <a:bodyPr/>
          <a:lstStyle/>
          <a:p>
            <a:fld id="{B2BEDF70-7754-4CD2-9037-EB1E9C0F6800}" type="slidenum">
              <a:rPr lang="en-US" smtClean="0"/>
              <a:t>5</a:t>
            </a:fld>
            <a:endParaRPr lang="en-US"/>
          </a:p>
        </p:txBody>
      </p:sp>
    </p:spTree>
    <p:extLst>
      <p:ext uri="{BB962C8B-B14F-4D97-AF65-F5344CB8AC3E}">
        <p14:creationId xmlns:p14="http://schemas.microsoft.com/office/powerpoint/2010/main" val="6435773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latin typeface="+mn-lt"/>
                <a:ea typeface="+mn-ea"/>
                <a:cs typeface="+mn-cs"/>
              </a:rPr>
              <a:t>There are various traits required when leading people to embrace diversity. Cultural intelligence is one of the attributes required. The individual needs to display an understanding of the various cultures which may exist within the organization. Acknowledging bias is also an important trait in helping people overcome it. The leader should show the employees that the bias is understandable so as to deal with it. The leader should also be effective in communication. Communication is an important factor in bringing people together in the organization. Displaying good communication skills makes it easy for a leader to communicate organizational expectations and goals (Christian, Porter, &amp; Moffitt, 2016).</a:t>
            </a:r>
            <a:endParaRPr lang="en-US"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B2BEDF70-7754-4CD2-9037-EB1E9C0F6800}" type="slidenum">
              <a:rPr lang="en-US" smtClean="0"/>
              <a:t>7</a:t>
            </a:fld>
            <a:endParaRPr lang="en-US"/>
          </a:p>
        </p:txBody>
      </p:sp>
    </p:spTree>
    <p:extLst>
      <p:ext uri="{BB962C8B-B14F-4D97-AF65-F5344CB8AC3E}">
        <p14:creationId xmlns:p14="http://schemas.microsoft.com/office/powerpoint/2010/main" val="28006569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6A3A3C4B-DBD5-42CB-9D30-C7D1C9F833CB}" type="datetimeFigureOut">
              <a:rPr lang="en-US" smtClean="0"/>
              <a:pPr/>
              <a:t>12/8/2020</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a:lstStyle/>
          <a:p>
            <a:fld id="{C6C8F537-7A00-45CF-8FAB-3BD5BA298A61}" type="slidenum">
              <a:rPr lang="en-US" smtClean="0"/>
              <a:pPr/>
              <a:t>‹#›</a:t>
            </a:fld>
            <a:endParaRPr lang="en-US"/>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A3A3C4B-DBD5-42CB-9D30-C7D1C9F833CB}" type="datetimeFigureOut">
              <a:rPr lang="en-US" smtClean="0"/>
              <a:pPr/>
              <a:t>12/8/2020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C8F537-7A00-45CF-8FAB-3BD5BA298A6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A3A3C4B-DBD5-42CB-9D30-C7D1C9F833CB}" type="datetimeFigureOut">
              <a:rPr lang="en-US" smtClean="0"/>
              <a:pPr/>
              <a:t>12/8/2020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7924800" y="6416675"/>
            <a:ext cx="762000" cy="365125"/>
          </a:xfrm>
        </p:spPr>
        <p:txBody>
          <a:bodyPr/>
          <a:lstStyle/>
          <a:p>
            <a:fld id="{C6C8F537-7A00-45CF-8FAB-3BD5BA298A61}"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6A3A3C4B-DBD5-42CB-9D30-C7D1C9F833CB}" type="datetimeFigureOut">
              <a:rPr lang="en-US" smtClean="0"/>
              <a:pPr/>
              <a:t>12/8/2020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6C8F537-7A00-45CF-8FAB-3BD5BA298A61}"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6A3A3C4B-DBD5-42CB-9D30-C7D1C9F833CB}" type="datetimeFigureOut">
              <a:rPr lang="en-US" smtClean="0"/>
              <a:pPr/>
              <a:t>12/8/2020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6C8F537-7A00-45CF-8FAB-3BD5BA298A61}"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A3A3C4B-DBD5-42CB-9D30-C7D1C9F833CB}" type="datetimeFigureOut">
              <a:rPr lang="en-US" smtClean="0"/>
              <a:pPr/>
              <a:t>12/8/2020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6C8F537-7A00-45CF-8FAB-3BD5BA298A6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3A3C4B-DBD5-42CB-9D30-C7D1C9F833CB}" type="datetimeFigureOut">
              <a:rPr lang="en-US" smtClean="0"/>
              <a:pPr/>
              <a:t>12/8/2020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6C8F537-7A00-45CF-8FAB-3BD5BA298A6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6A3A3C4B-DBD5-42CB-9D30-C7D1C9F833CB}" type="datetimeFigureOut">
              <a:rPr lang="en-US" smtClean="0"/>
              <a:pPr/>
              <a:t>12/8/2020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6C8F537-7A00-45CF-8FAB-3BD5BA298A61}"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A3A3C4B-DBD5-42CB-9D30-C7D1C9F833CB}" type="datetimeFigureOut">
              <a:rPr lang="en-US" smtClean="0"/>
              <a:pPr/>
              <a:t>12/8/2020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6C8F537-7A00-45CF-8FAB-3BD5BA298A61}"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A3A3C4B-DBD5-42CB-9D30-C7D1C9F833CB}" type="datetimeFigureOut">
              <a:rPr lang="en-US" smtClean="0"/>
              <a:pPr/>
              <a:t>12/8/2020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C8F537-7A00-45CF-8FAB-3BD5BA298A6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A3A3C4B-DBD5-42CB-9D30-C7D1C9F833CB}" type="datetimeFigureOut">
              <a:rPr lang="en-US" smtClean="0"/>
              <a:pPr/>
              <a:t>12/8/2020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C8F537-7A00-45CF-8FAB-3BD5BA298A61}"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6A3A3C4B-DBD5-42CB-9D30-C7D1C9F833CB}" type="datetimeFigureOut">
              <a:rPr lang="en-US" smtClean="0"/>
              <a:pPr/>
              <a:t>12/8/2020</a:t>
            </a:fld>
            <a:endParaRPr lang="en-US"/>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C6C8F537-7A00-45CF-8FAB-3BD5BA298A61}"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ln>
            <a:noFill/>
          </a:ln>
          <a:effectLst>
            <a:outerShdw blurRad="190500" dist="228600" dir="2700000" algn="ctr">
              <a:srgbClr val="000000">
                <a:alpha val="30000"/>
              </a:srgbClr>
            </a:outerShdw>
          </a:effectLst>
          <a:scene3d>
            <a:camera prst="orthographicFront">
              <a:rot lat="0" lon="0" rev="0"/>
            </a:camera>
            <a:lightRig rig="glow" dir="tl">
              <a:rot lat="0" lon="0" rev="4800000"/>
            </a:lightRig>
          </a:scene3d>
          <a:sp3d prstMaterial="matte">
            <a:bevelT w="127000" h="63500"/>
          </a:sp3d>
        </p:spPr>
        <p:style>
          <a:lnRef idx="0">
            <a:schemeClr val="dk1"/>
          </a:lnRef>
          <a:fillRef idx="3">
            <a:schemeClr val="dk1"/>
          </a:fillRef>
          <a:effectRef idx="3">
            <a:schemeClr val="dk1"/>
          </a:effectRef>
          <a:fontRef idx="minor">
            <a:schemeClr val="lt1"/>
          </a:fontRef>
        </p:style>
        <p:txBody>
          <a:bodyPr>
            <a:scene3d>
              <a:camera prst="orthographicFront"/>
              <a:lightRig rig="soft" dir="t">
                <a:rot lat="0" lon="0" rev="16800000"/>
              </a:lightRig>
            </a:scene3d>
            <a:sp3d prstMaterial="softEdge">
              <a:bevelT w="38100" h="38100"/>
            </a:sp3d>
          </a:bodyPr>
          <a:lstStyle/>
          <a:p>
            <a:pPr algn="ctr"/>
            <a:r>
              <a:rPr lang="en-US" dirty="0" smtClean="0"/>
              <a:t>Title slide </a:t>
            </a:r>
            <a:endParaRPr lang="en-US" dirty="0"/>
          </a:p>
        </p:txBody>
      </p:sp>
      <p:sp>
        <p:nvSpPr>
          <p:cNvPr id="5" name="Content Placeholder 4"/>
          <p:cNvSpPr>
            <a:spLocks noGrp="1"/>
          </p:cNvSpPr>
          <p:nvPr>
            <p:ph idx="1"/>
          </p:nvPr>
        </p:nvSpPr>
        <p:spPr>
          <a:ln>
            <a:noFill/>
          </a:ln>
          <a:effectLst/>
          <a:scene3d>
            <a:camera prst="orthographicFront">
              <a:rot lat="0" lon="0" rev="0"/>
            </a:camera>
            <a:lightRig rig="chilly" dir="tl">
              <a:rot lat="0" lon="0" rev="18480000"/>
            </a:lightRig>
          </a:scene3d>
          <a:sp3d prstMaterial="clear">
            <a:bevelT h="63500"/>
          </a:sp3d>
        </p:spPr>
        <p:style>
          <a:lnRef idx="0">
            <a:schemeClr val="dk1"/>
          </a:lnRef>
          <a:fillRef idx="3">
            <a:schemeClr val="dk1"/>
          </a:fillRef>
          <a:effectRef idx="3">
            <a:schemeClr val="dk1"/>
          </a:effectRef>
          <a:fontRef idx="minor">
            <a:schemeClr val="lt1"/>
          </a:fontRef>
        </p:style>
        <p:txBody>
          <a:bodyPr/>
          <a:lstStyle/>
          <a:p>
            <a:pPr algn="ctr"/>
            <a:endParaRPr lang="en-US" dirty="0" smtClean="0"/>
          </a:p>
          <a:p>
            <a:pPr algn="ctr"/>
            <a:endParaRPr lang="en-US" dirty="0" smtClean="0"/>
          </a:p>
          <a:p>
            <a:pPr algn="ctr">
              <a:buNone/>
            </a:pPr>
            <a:r>
              <a:rPr lang="en-US" dirty="0" smtClean="0">
                <a:solidFill>
                  <a:schemeClr val="tx1"/>
                </a:solidFill>
              </a:rPr>
              <a:t>Name</a:t>
            </a:r>
          </a:p>
          <a:p>
            <a:pPr algn="ctr">
              <a:buNone/>
            </a:pPr>
            <a:r>
              <a:rPr lang="en-US" dirty="0" smtClean="0">
                <a:solidFill>
                  <a:schemeClr val="tx1"/>
                </a:solidFill>
              </a:rPr>
              <a:t>Institution</a:t>
            </a:r>
          </a:p>
          <a:p>
            <a:pPr algn="ctr">
              <a:buNone/>
            </a:pPr>
            <a:r>
              <a:rPr lang="en-US" dirty="0" smtClean="0">
                <a:solidFill>
                  <a:schemeClr val="tx1"/>
                </a:solidFill>
              </a:rPr>
              <a:t>Course </a:t>
            </a:r>
          </a:p>
          <a:p>
            <a:pPr algn="ctr">
              <a:buNone/>
            </a:pPr>
            <a:r>
              <a:rPr lang="en-US" dirty="0" smtClean="0">
                <a:solidFill>
                  <a:schemeClr val="tx1"/>
                </a:solidFill>
              </a:rPr>
              <a:t>Instructor </a:t>
            </a:r>
          </a:p>
          <a:p>
            <a:pPr algn="ctr">
              <a:buNone/>
            </a:pPr>
            <a:r>
              <a:rPr lang="en-US" dirty="0" smtClean="0">
                <a:solidFill>
                  <a:schemeClr val="tx1"/>
                </a:solidFill>
              </a:rPr>
              <a:t>Date </a:t>
            </a:r>
            <a:endParaRPr lang="en-US"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ln>
            <a:noFill/>
          </a:ln>
          <a:effectLst>
            <a:outerShdw blurRad="190500" dist="228600" dir="2700000" algn="ctr">
              <a:srgbClr val="000000">
                <a:alpha val="30000"/>
              </a:srgbClr>
            </a:outerShdw>
          </a:effectLst>
          <a:scene3d>
            <a:camera prst="orthographicFront">
              <a:rot lat="0" lon="0" rev="0"/>
            </a:camera>
            <a:lightRig rig="glow" dir="tl">
              <a:rot lat="0" lon="0" rev="4800000"/>
            </a:lightRig>
          </a:scene3d>
          <a:sp3d prstMaterial="matte">
            <a:bevelT w="127000" h="63500"/>
          </a:sp3d>
        </p:spPr>
        <p:style>
          <a:lnRef idx="0">
            <a:schemeClr val="dk1"/>
          </a:lnRef>
          <a:fillRef idx="3">
            <a:schemeClr val="dk1"/>
          </a:fillRef>
          <a:effectRef idx="3">
            <a:schemeClr val="dk1"/>
          </a:effectRef>
          <a:fontRef idx="minor">
            <a:schemeClr val="lt1"/>
          </a:fontRef>
        </p:style>
        <p:txBody>
          <a:bodyPr>
            <a:scene3d>
              <a:camera prst="orthographicFront"/>
              <a:lightRig rig="soft" dir="t">
                <a:rot lat="0" lon="0" rev="16800000"/>
              </a:lightRig>
            </a:scene3d>
            <a:sp3d prstMaterial="softEdge">
              <a:bevelT w="38100" h="38100"/>
            </a:sp3d>
          </a:bodyPr>
          <a:lstStyle/>
          <a:p>
            <a:pPr algn="ctr"/>
            <a:r>
              <a:rPr lang="en-US" dirty="0" smtClean="0"/>
              <a:t>Issue assessment</a:t>
            </a:r>
            <a:endParaRPr lang="en-US" dirty="0"/>
          </a:p>
        </p:txBody>
      </p:sp>
      <p:sp>
        <p:nvSpPr>
          <p:cNvPr id="5" name="Content Placeholder 4"/>
          <p:cNvSpPr>
            <a:spLocks noGrp="1"/>
          </p:cNvSpPr>
          <p:nvPr>
            <p:ph idx="1"/>
          </p:nvPr>
        </p:nvSpPr>
        <p:spPr>
          <a:solidFill>
            <a:schemeClr val="accent6">
              <a:lumMod val="75000"/>
            </a:schemeClr>
          </a:solidFill>
          <a:ln>
            <a:noFill/>
          </a:ln>
          <a:effectLst>
            <a:outerShdw blurRad="44450" dist="27940" dir="5400000" algn="ctr">
              <a:srgbClr val="000000">
                <a:alpha val="32000"/>
              </a:srgbClr>
            </a:outerShdw>
          </a:effectLst>
          <a:scene3d>
            <a:camera prst="orthographicFront">
              <a:rot lat="0" lon="0" rev="0"/>
            </a:camera>
            <a:lightRig rig="balanced" dir="tl">
              <a:rot lat="0" lon="0" rev="8700000"/>
            </a:lightRig>
          </a:scene3d>
          <a:sp3d>
            <a:bevelT w="190500" h="38100"/>
          </a:sp3d>
        </p:spPr>
        <p:style>
          <a:lnRef idx="0">
            <a:schemeClr val="dk1"/>
          </a:lnRef>
          <a:fillRef idx="3">
            <a:schemeClr val="dk1"/>
          </a:fillRef>
          <a:effectRef idx="3">
            <a:schemeClr val="dk1"/>
          </a:effectRef>
          <a:fontRef idx="minor">
            <a:schemeClr val="lt1"/>
          </a:fontRef>
        </p:style>
        <p:txBody>
          <a:bodyPr>
            <a:normAutofit fontScale="92500" lnSpcReduction="20000"/>
          </a:bodyPr>
          <a:lstStyle/>
          <a:p>
            <a:r>
              <a:rPr lang="en-US" dirty="0" smtClean="0"/>
              <a:t>The major issue affecting the organization after merging it with another is due to diversity. </a:t>
            </a:r>
          </a:p>
          <a:p>
            <a:r>
              <a:rPr lang="en-US" dirty="0" smtClean="0"/>
              <a:t>The employees represent different cultural groups and different age groups</a:t>
            </a:r>
          </a:p>
          <a:p>
            <a:pPr lvl="1"/>
            <a:r>
              <a:rPr lang="en-US" dirty="0" smtClean="0"/>
              <a:t>		This indicates diversity in interests, opinions, and ideas</a:t>
            </a:r>
            <a:r>
              <a:rPr lang="en-US" smtClean="0"/>
              <a:t>, behavior </a:t>
            </a:r>
            <a:r>
              <a:rPr lang="en-US" dirty="0" smtClean="0"/>
              <a:t>as well as levels of experience</a:t>
            </a:r>
          </a:p>
          <a:p>
            <a:r>
              <a:rPr lang="en-US" dirty="0" smtClean="0"/>
              <a:t>The conflicts brew between the employees as they have not yet accepted and respected the ideas of each other.</a:t>
            </a:r>
          </a:p>
          <a:p>
            <a:r>
              <a:rPr lang="en-US" dirty="0" smtClean="0"/>
              <a:t>the employees need to embrace diversity with tolerance and respect for others and their ideas as well as accommodating their beliefs (Prasad, &amp; Mills, 2017).</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ln>
            <a:noFill/>
          </a:ln>
          <a:effectLst>
            <a:outerShdw blurRad="190500" dist="228600" dir="2700000" algn="ctr">
              <a:srgbClr val="000000">
                <a:alpha val="30000"/>
              </a:srgbClr>
            </a:outerShdw>
          </a:effectLst>
          <a:scene3d>
            <a:camera prst="orthographicFront">
              <a:rot lat="0" lon="0" rev="0"/>
            </a:camera>
            <a:lightRig rig="glow" dir="tl">
              <a:rot lat="0" lon="0" rev="4800000"/>
            </a:lightRig>
          </a:scene3d>
          <a:sp3d prstMaterial="matte">
            <a:bevelT w="127000" h="63500"/>
          </a:sp3d>
        </p:spPr>
        <p:style>
          <a:lnRef idx="0">
            <a:schemeClr val="dk1"/>
          </a:lnRef>
          <a:fillRef idx="3">
            <a:schemeClr val="dk1"/>
          </a:fillRef>
          <a:effectRef idx="3">
            <a:schemeClr val="dk1"/>
          </a:effectRef>
          <a:fontRef idx="minor">
            <a:schemeClr val="lt1"/>
          </a:fontRef>
        </p:style>
        <p:txBody>
          <a:bodyPr>
            <a:scene3d>
              <a:camera prst="orthographicFront"/>
              <a:lightRig rig="soft" dir="t">
                <a:rot lat="0" lon="0" rev="16800000"/>
              </a:lightRig>
            </a:scene3d>
            <a:sp3d prstMaterial="softEdge">
              <a:bevelT w="38100" h="38100"/>
            </a:sp3d>
          </a:bodyPr>
          <a:lstStyle/>
          <a:p>
            <a:pPr algn="ctr"/>
            <a:r>
              <a:rPr lang="en-US" dirty="0" smtClean="0"/>
              <a:t>Expectations and goals</a:t>
            </a:r>
            <a:endParaRPr lang="en-US" dirty="0"/>
          </a:p>
        </p:txBody>
      </p:sp>
      <p:sp>
        <p:nvSpPr>
          <p:cNvPr id="5" name="Content Placeholder 4"/>
          <p:cNvSpPr>
            <a:spLocks noGrp="1"/>
          </p:cNvSpPr>
          <p:nvPr>
            <p:ph idx="1"/>
          </p:nvPr>
        </p:nvSpPr>
        <p:spPr>
          <a:solidFill>
            <a:schemeClr val="accent6">
              <a:lumMod val="75000"/>
            </a:schemeClr>
          </a:solidFill>
          <a:ln>
            <a:noFill/>
          </a:ln>
          <a:effectLst>
            <a:outerShdw blurRad="44450" dist="27940" dir="5400000" algn="ctr">
              <a:srgbClr val="000000">
                <a:alpha val="32000"/>
              </a:srgbClr>
            </a:outerShdw>
          </a:effectLst>
          <a:scene3d>
            <a:camera prst="orthographicFront">
              <a:rot lat="0" lon="0" rev="0"/>
            </a:camera>
            <a:lightRig rig="balanced" dir="tl">
              <a:rot lat="0" lon="0" rev="8700000"/>
            </a:lightRig>
          </a:scene3d>
          <a:sp3d>
            <a:bevelT w="190500" h="38100"/>
          </a:sp3d>
        </p:spPr>
        <p:style>
          <a:lnRef idx="0">
            <a:schemeClr val="dk1"/>
          </a:lnRef>
          <a:fillRef idx="3">
            <a:schemeClr val="dk1"/>
          </a:fillRef>
          <a:effectRef idx="3">
            <a:schemeClr val="dk1"/>
          </a:effectRef>
          <a:fontRef idx="minor">
            <a:schemeClr val="lt1"/>
          </a:fontRef>
        </p:style>
        <p:txBody>
          <a:bodyPr>
            <a:normAutofit lnSpcReduction="10000"/>
          </a:bodyPr>
          <a:lstStyle/>
          <a:p>
            <a:r>
              <a:rPr lang="en-US" dirty="0" smtClean="0"/>
              <a:t>One of the expectations of the organization is to improve teamwork through communication and cooperation between employees. </a:t>
            </a:r>
          </a:p>
          <a:p>
            <a:r>
              <a:rPr lang="en-US" dirty="0" smtClean="0"/>
              <a:t>The organization also aims at promoting diversity to promote better problem-solving and decision making. </a:t>
            </a:r>
          </a:p>
          <a:p>
            <a:r>
              <a:rPr lang="en-US" dirty="0" smtClean="0"/>
              <a:t>The organization can enhance teamwork essential for improved performance. </a:t>
            </a:r>
          </a:p>
          <a:p>
            <a:r>
              <a:rPr lang="en-US" dirty="0" smtClean="0"/>
              <a:t>Another expectation of the organization is to achieve a higher level of creativity through embracing diversity.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ln>
            <a:noFill/>
          </a:ln>
          <a:effectLst>
            <a:outerShdw blurRad="190500" dist="228600" dir="2700000" algn="ctr">
              <a:srgbClr val="000000">
                <a:alpha val="30000"/>
              </a:srgbClr>
            </a:outerShdw>
          </a:effectLst>
          <a:scene3d>
            <a:camera prst="orthographicFront">
              <a:rot lat="0" lon="0" rev="0"/>
            </a:camera>
            <a:lightRig rig="glow" dir="tl">
              <a:rot lat="0" lon="0" rev="4800000"/>
            </a:lightRig>
          </a:scene3d>
          <a:sp3d prstMaterial="matte">
            <a:bevelT w="127000" h="63500"/>
          </a:sp3d>
        </p:spPr>
        <p:style>
          <a:lnRef idx="0">
            <a:schemeClr val="dk1"/>
          </a:lnRef>
          <a:fillRef idx="3">
            <a:schemeClr val="dk1"/>
          </a:fillRef>
          <a:effectRef idx="3">
            <a:schemeClr val="dk1"/>
          </a:effectRef>
          <a:fontRef idx="minor">
            <a:schemeClr val="lt1"/>
          </a:fontRef>
        </p:style>
        <p:txBody>
          <a:bodyPr>
            <a:normAutofit/>
            <a:scene3d>
              <a:camera prst="orthographicFront"/>
              <a:lightRig rig="soft" dir="t">
                <a:rot lat="0" lon="0" rev="16800000"/>
              </a:lightRig>
            </a:scene3d>
            <a:sp3d prstMaterial="softEdge">
              <a:bevelT w="38100" h="38100"/>
            </a:sp3d>
          </a:bodyPr>
          <a:lstStyle/>
          <a:p>
            <a:pPr algn="ctr"/>
            <a:r>
              <a:rPr lang="en-US" dirty="0" smtClean="0"/>
              <a:t>Strategies to overcome conflicts</a:t>
            </a:r>
            <a:endParaRPr lang="en-US" dirty="0"/>
          </a:p>
        </p:txBody>
      </p:sp>
      <p:sp>
        <p:nvSpPr>
          <p:cNvPr id="5" name="Content Placeholder 4"/>
          <p:cNvSpPr>
            <a:spLocks noGrp="1"/>
          </p:cNvSpPr>
          <p:nvPr>
            <p:ph idx="1"/>
          </p:nvPr>
        </p:nvSpPr>
        <p:spPr>
          <a:solidFill>
            <a:schemeClr val="accent6">
              <a:lumMod val="75000"/>
            </a:schemeClr>
          </a:solidFill>
          <a:ln>
            <a:noFill/>
          </a:ln>
          <a:effectLst>
            <a:outerShdw blurRad="44450" dist="27940" dir="5400000" algn="ctr">
              <a:srgbClr val="000000">
                <a:alpha val="32000"/>
              </a:srgbClr>
            </a:outerShdw>
          </a:effectLst>
          <a:scene3d>
            <a:camera prst="orthographicFront">
              <a:rot lat="0" lon="0" rev="0"/>
            </a:camera>
            <a:lightRig rig="balanced" dir="tl">
              <a:rot lat="0" lon="0" rev="8700000"/>
            </a:lightRig>
          </a:scene3d>
          <a:sp3d>
            <a:bevelT w="190500" h="38100"/>
          </a:sp3d>
        </p:spPr>
        <p:style>
          <a:lnRef idx="0">
            <a:schemeClr val="dk1"/>
          </a:lnRef>
          <a:fillRef idx="3">
            <a:schemeClr val="dk1"/>
          </a:fillRef>
          <a:effectRef idx="3">
            <a:schemeClr val="dk1"/>
          </a:effectRef>
          <a:fontRef idx="minor">
            <a:schemeClr val="lt1"/>
          </a:fontRef>
        </p:style>
        <p:txBody>
          <a:bodyPr>
            <a:normAutofit fontScale="92500"/>
          </a:bodyPr>
          <a:lstStyle/>
          <a:p>
            <a:r>
              <a:rPr lang="en-US" dirty="0" smtClean="0"/>
              <a:t>Creating awareness on the importance of diversity among the employees is one of the major strategies. </a:t>
            </a:r>
          </a:p>
          <a:p>
            <a:r>
              <a:rPr lang="en-US" dirty="0" smtClean="0"/>
              <a:t>Another strategy is creating interactive projects in the organization.</a:t>
            </a:r>
          </a:p>
          <a:p>
            <a:pPr lvl="1"/>
            <a:r>
              <a:rPr lang="en-US" dirty="0" smtClean="0"/>
              <a:t>Team projects where employees have to interact. </a:t>
            </a:r>
          </a:p>
          <a:p>
            <a:r>
              <a:rPr lang="en-US" dirty="0" smtClean="0"/>
              <a:t>The organization will also get the employees to share their ideas. </a:t>
            </a:r>
          </a:p>
          <a:p>
            <a:pPr lvl="1"/>
            <a:r>
              <a:rPr lang="en-US" dirty="0" smtClean="0"/>
              <a:t>This  will help in identifying the cause of conflict as well as ways of resolving the organizational conflicts from the perspective of the employees (Prasad, &amp; Mills, 2017).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ln>
            <a:noFill/>
          </a:ln>
          <a:effectLst>
            <a:outerShdw blurRad="190500" dist="228600" dir="2700000" algn="ctr">
              <a:srgbClr val="000000">
                <a:alpha val="30000"/>
              </a:srgbClr>
            </a:outerShdw>
          </a:effectLst>
          <a:scene3d>
            <a:camera prst="orthographicFront">
              <a:rot lat="0" lon="0" rev="0"/>
            </a:camera>
            <a:lightRig rig="glow" dir="tl">
              <a:rot lat="0" lon="0" rev="4800000"/>
            </a:lightRig>
          </a:scene3d>
          <a:sp3d prstMaterial="matte">
            <a:bevelT w="127000" h="63500"/>
          </a:sp3d>
        </p:spPr>
        <p:style>
          <a:lnRef idx="0">
            <a:schemeClr val="dk1"/>
          </a:lnRef>
          <a:fillRef idx="3">
            <a:schemeClr val="dk1"/>
          </a:fillRef>
          <a:effectRef idx="3">
            <a:schemeClr val="dk1"/>
          </a:effectRef>
          <a:fontRef idx="minor">
            <a:schemeClr val="lt1"/>
          </a:fontRef>
        </p:style>
        <p:txBody>
          <a:bodyPr>
            <a:normAutofit/>
            <a:scene3d>
              <a:camera prst="orthographicFront"/>
              <a:lightRig rig="soft" dir="t">
                <a:rot lat="0" lon="0" rev="16800000"/>
              </a:lightRig>
            </a:scene3d>
            <a:sp3d prstMaterial="softEdge">
              <a:bevelT w="38100" h="38100"/>
            </a:sp3d>
          </a:bodyPr>
          <a:lstStyle/>
          <a:p>
            <a:pPr algn="ctr"/>
            <a:r>
              <a:rPr lang="en-US" dirty="0" smtClean="0"/>
              <a:t>Measuring success</a:t>
            </a:r>
            <a:endParaRPr lang="en-US" dirty="0"/>
          </a:p>
        </p:txBody>
      </p:sp>
      <p:sp>
        <p:nvSpPr>
          <p:cNvPr id="5" name="Content Placeholder 4"/>
          <p:cNvSpPr>
            <a:spLocks noGrp="1"/>
          </p:cNvSpPr>
          <p:nvPr>
            <p:ph idx="1"/>
          </p:nvPr>
        </p:nvSpPr>
        <p:spPr>
          <a:solidFill>
            <a:schemeClr val="accent6">
              <a:lumMod val="75000"/>
            </a:schemeClr>
          </a:solidFill>
          <a:ln>
            <a:noFill/>
          </a:ln>
          <a:effectLst>
            <a:outerShdw blurRad="44450" dist="27940" dir="5400000" algn="ctr">
              <a:srgbClr val="000000">
                <a:alpha val="32000"/>
              </a:srgbClr>
            </a:outerShdw>
          </a:effectLst>
          <a:scene3d>
            <a:camera prst="orthographicFront">
              <a:rot lat="0" lon="0" rev="0"/>
            </a:camera>
            <a:lightRig rig="balanced" dir="tl">
              <a:rot lat="0" lon="0" rev="8700000"/>
            </a:lightRig>
          </a:scene3d>
          <a:sp3d>
            <a:bevelT w="190500" h="38100"/>
          </a:sp3d>
        </p:spPr>
        <p:style>
          <a:lnRef idx="0">
            <a:schemeClr val="dk1"/>
          </a:lnRef>
          <a:fillRef idx="3">
            <a:schemeClr val="dk1"/>
          </a:fillRef>
          <a:effectRef idx="3">
            <a:schemeClr val="dk1"/>
          </a:effectRef>
          <a:fontRef idx="minor">
            <a:schemeClr val="lt1"/>
          </a:fontRef>
        </p:style>
        <p:txBody>
          <a:bodyPr>
            <a:normAutofit/>
          </a:bodyPr>
          <a:lstStyle/>
          <a:p>
            <a:r>
              <a:rPr lang="en-US" dirty="0" smtClean="0"/>
              <a:t>Major success indicators will include;</a:t>
            </a:r>
          </a:p>
          <a:p>
            <a:pPr lvl="1"/>
            <a:r>
              <a:rPr lang="en-US" dirty="0" smtClean="0"/>
              <a:t>Success in team projects</a:t>
            </a:r>
          </a:p>
          <a:p>
            <a:pPr lvl="1"/>
            <a:r>
              <a:rPr lang="en-US" dirty="0" smtClean="0"/>
              <a:t>Effective scheduling and resolving of the organizational conflicts.</a:t>
            </a:r>
          </a:p>
          <a:p>
            <a:pPr lvl="1"/>
            <a:r>
              <a:rPr lang="en-US" dirty="0" smtClean="0"/>
              <a:t>Increased employee interactions in the organization are also an indicator of success in the organizational goals.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ln>
            <a:noFill/>
          </a:ln>
          <a:effectLst>
            <a:outerShdw blurRad="190500" dist="228600" dir="2700000" algn="ctr">
              <a:srgbClr val="000000">
                <a:alpha val="30000"/>
              </a:srgbClr>
            </a:outerShdw>
          </a:effectLst>
          <a:scene3d>
            <a:camera prst="orthographicFront">
              <a:rot lat="0" lon="0" rev="0"/>
            </a:camera>
            <a:lightRig rig="glow" dir="tl">
              <a:rot lat="0" lon="0" rev="4800000"/>
            </a:lightRig>
          </a:scene3d>
          <a:sp3d prstMaterial="matte">
            <a:bevelT w="127000" h="63500"/>
          </a:sp3d>
        </p:spPr>
        <p:style>
          <a:lnRef idx="0">
            <a:schemeClr val="dk1"/>
          </a:lnRef>
          <a:fillRef idx="3">
            <a:schemeClr val="dk1"/>
          </a:fillRef>
          <a:effectRef idx="3">
            <a:schemeClr val="dk1"/>
          </a:effectRef>
          <a:fontRef idx="minor">
            <a:schemeClr val="lt1"/>
          </a:fontRef>
        </p:style>
        <p:txBody>
          <a:bodyPr>
            <a:normAutofit/>
            <a:scene3d>
              <a:camera prst="orthographicFront"/>
              <a:lightRig rig="soft" dir="t">
                <a:rot lat="0" lon="0" rev="16800000"/>
              </a:lightRig>
            </a:scene3d>
            <a:sp3d prstMaterial="softEdge">
              <a:bevelT w="38100" h="38100"/>
            </a:sp3d>
          </a:bodyPr>
          <a:lstStyle/>
          <a:p>
            <a:pPr algn="ctr"/>
            <a:r>
              <a:rPr lang="en-US" dirty="0" smtClean="0"/>
              <a:t>Essential leadership traits</a:t>
            </a:r>
            <a:endParaRPr lang="en-US" dirty="0"/>
          </a:p>
        </p:txBody>
      </p:sp>
      <p:sp>
        <p:nvSpPr>
          <p:cNvPr id="5" name="Content Placeholder 4"/>
          <p:cNvSpPr>
            <a:spLocks noGrp="1"/>
          </p:cNvSpPr>
          <p:nvPr>
            <p:ph idx="1"/>
          </p:nvPr>
        </p:nvSpPr>
        <p:spPr>
          <a:solidFill>
            <a:schemeClr val="accent6">
              <a:lumMod val="75000"/>
            </a:schemeClr>
          </a:solidFill>
          <a:ln>
            <a:noFill/>
          </a:ln>
          <a:effectLst>
            <a:outerShdw blurRad="44450" dist="27940" dir="5400000" algn="ctr">
              <a:srgbClr val="000000">
                <a:alpha val="32000"/>
              </a:srgbClr>
            </a:outerShdw>
          </a:effectLst>
          <a:scene3d>
            <a:camera prst="orthographicFront">
              <a:rot lat="0" lon="0" rev="0"/>
            </a:camera>
            <a:lightRig rig="balanced" dir="tl">
              <a:rot lat="0" lon="0" rev="8700000"/>
            </a:lightRig>
          </a:scene3d>
          <a:sp3d>
            <a:bevelT w="190500" h="38100"/>
          </a:sp3d>
        </p:spPr>
        <p:style>
          <a:lnRef idx="0">
            <a:schemeClr val="dk1"/>
          </a:lnRef>
          <a:fillRef idx="3">
            <a:schemeClr val="dk1"/>
          </a:fillRef>
          <a:effectRef idx="3">
            <a:schemeClr val="dk1"/>
          </a:effectRef>
          <a:fontRef idx="minor">
            <a:schemeClr val="lt1"/>
          </a:fontRef>
        </p:style>
        <p:txBody>
          <a:bodyPr>
            <a:normAutofit/>
          </a:bodyPr>
          <a:lstStyle/>
          <a:p>
            <a:r>
              <a:rPr lang="en-US" dirty="0" smtClean="0"/>
              <a:t>Cultural intelligence </a:t>
            </a:r>
          </a:p>
          <a:p>
            <a:pPr lvl="1"/>
            <a:r>
              <a:rPr lang="en-US" dirty="0" smtClean="0"/>
              <a:t>The individual needs to display an understanding of the various cultures which may exist within the organization.</a:t>
            </a:r>
          </a:p>
          <a:p>
            <a:r>
              <a:rPr lang="en-US" dirty="0" smtClean="0"/>
              <a:t>Acknowledging bias </a:t>
            </a:r>
          </a:p>
          <a:p>
            <a:r>
              <a:rPr lang="en-US" dirty="0" smtClean="0"/>
              <a:t>Communication is an important factor in bringing people together in the organization. </a:t>
            </a:r>
          </a:p>
          <a:p>
            <a:pPr lvl="1"/>
            <a:r>
              <a:rPr lang="en-US" dirty="0" smtClean="0"/>
              <a:t>The leader should show the employees that the bias is understandable so as to deal with it.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ln>
            <a:noFill/>
          </a:ln>
          <a:effectLst>
            <a:outerShdw blurRad="190500" dist="228600" dir="2700000" algn="ctr">
              <a:srgbClr val="000000">
                <a:alpha val="30000"/>
              </a:srgbClr>
            </a:outerShdw>
          </a:effectLst>
          <a:scene3d>
            <a:camera prst="orthographicFront">
              <a:rot lat="0" lon="0" rev="0"/>
            </a:camera>
            <a:lightRig rig="glow" dir="tl">
              <a:rot lat="0" lon="0" rev="4800000"/>
            </a:lightRig>
          </a:scene3d>
          <a:sp3d prstMaterial="matte">
            <a:bevelT w="127000" h="63500"/>
          </a:sp3d>
        </p:spPr>
        <p:style>
          <a:lnRef idx="0">
            <a:schemeClr val="dk1"/>
          </a:lnRef>
          <a:fillRef idx="3">
            <a:schemeClr val="dk1"/>
          </a:fillRef>
          <a:effectRef idx="3">
            <a:schemeClr val="dk1"/>
          </a:effectRef>
          <a:fontRef idx="minor">
            <a:schemeClr val="lt1"/>
          </a:fontRef>
        </p:style>
        <p:txBody>
          <a:bodyPr>
            <a:normAutofit/>
            <a:scene3d>
              <a:camera prst="orthographicFront"/>
              <a:lightRig rig="soft" dir="t">
                <a:rot lat="0" lon="0" rev="16800000"/>
              </a:lightRig>
            </a:scene3d>
            <a:sp3d prstMaterial="softEdge">
              <a:bevelT w="38100" h="38100"/>
            </a:sp3d>
          </a:bodyPr>
          <a:lstStyle/>
          <a:p>
            <a:pPr algn="ctr"/>
            <a:r>
              <a:rPr lang="en-US" dirty="0" smtClean="0"/>
              <a:t>References </a:t>
            </a:r>
            <a:endParaRPr lang="en-US" dirty="0"/>
          </a:p>
        </p:txBody>
      </p:sp>
      <p:sp>
        <p:nvSpPr>
          <p:cNvPr id="5" name="Content Placeholder 4"/>
          <p:cNvSpPr>
            <a:spLocks noGrp="1"/>
          </p:cNvSpPr>
          <p:nvPr>
            <p:ph idx="1"/>
          </p:nvPr>
        </p:nvSpPr>
        <p:spPr>
          <a:solidFill>
            <a:schemeClr val="accent6">
              <a:lumMod val="75000"/>
            </a:schemeClr>
          </a:solidFill>
          <a:ln>
            <a:noFill/>
          </a:ln>
          <a:effectLst>
            <a:outerShdw blurRad="44450" dist="27940" dir="5400000" algn="ctr">
              <a:srgbClr val="000000">
                <a:alpha val="32000"/>
              </a:srgbClr>
            </a:outerShdw>
          </a:effectLst>
          <a:scene3d>
            <a:camera prst="orthographicFront">
              <a:rot lat="0" lon="0" rev="0"/>
            </a:camera>
            <a:lightRig rig="balanced" dir="tl">
              <a:rot lat="0" lon="0" rev="8700000"/>
            </a:lightRig>
          </a:scene3d>
          <a:sp3d>
            <a:bevelT w="190500" h="38100"/>
          </a:sp3d>
        </p:spPr>
        <p:style>
          <a:lnRef idx="0">
            <a:schemeClr val="dk1"/>
          </a:lnRef>
          <a:fillRef idx="3">
            <a:schemeClr val="dk1"/>
          </a:fillRef>
          <a:effectRef idx="3">
            <a:schemeClr val="dk1"/>
          </a:effectRef>
          <a:fontRef idx="minor">
            <a:schemeClr val="lt1"/>
          </a:fontRef>
        </p:style>
        <p:txBody>
          <a:bodyPr>
            <a:normAutofit fontScale="92500" lnSpcReduction="10000"/>
          </a:bodyPr>
          <a:lstStyle/>
          <a:p>
            <a:pPr>
              <a:buNone/>
            </a:pPr>
            <a:r>
              <a:rPr lang="en-US" dirty="0" smtClean="0"/>
              <a:t>Christian, J., Porter, L. W., &amp; Moffitt, G. (2016). Workplace diversity and group relations: An overview. </a:t>
            </a:r>
            <a:r>
              <a:rPr lang="en-US" i="1" dirty="0" smtClean="0"/>
              <a:t>Group Processes &amp; Intergroup Relations</a:t>
            </a:r>
            <a:r>
              <a:rPr lang="en-US" dirty="0" smtClean="0"/>
              <a:t>, </a:t>
            </a:r>
            <a:r>
              <a:rPr lang="en-US" i="1" dirty="0" smtClean="0"/>
              <a:t>9</a:t>
            </a:r>
            <a:r>
              <a:rPr lang="en-US" dirty="0" smtClean="0"/>
              <a:t>(4), 459-466.</a:t>
            </a:r>
          </a:p>
          <a:p>
            <a:pPr>
              <a:buNone/>
            </a:pPr>
            <a:r>
              <a:rPr lang="en-US" dirty="0" smtClean="0"/>
              <a:t>Cox, T. H., &amp; Blake, S. (2019). Managing cultural diversity: Implications for organizational competitiveness. </a:t>
            </a:r>
            <a:r>
              <a:rPr lang="en-US" i="1" dirty="0" smtClean="0"/>
              <a:t>Academy of Management Perspectives</a:t>
            </a:r>
            <a:r>
              <a:rPr lang="en-US" dirty="0" smtClean="0"/>
              <a:t>, </a:t>
            </a:r>
            <a:r>
              <a:rPr lang="en-US" i="1" dirty="0" smtClean="0"/>
              <a:t>5</a:t>
            </a:r>
            <a:r>
              <a:rPr lang="en-US" dirty="0" smtClean="0"/>
              <a:t>(3), 45-56.</a:t>
            </a:r>
          </a:p>
          <a:p>
            <a:pPr>
              <a:buNone/>
            </a:pPr>
            <a:r>
              <a:rPr lang="en-US" dirty="0" smtClean="0"/>
              <a:t>Prasad, P., &amp; Mills, A. (2017). Understanding the dilemmas of managing workplace diversity. </a:t>
            </a:r>
            <a:r>
              <a:rPr lang="en-US" i="1" dirty="0" smtClean="0"/>
              <a:t>Managing the organizational melting pot: Dilemmas of workplace diversity</a:t>
            </a:r>
            <a:r>
              <a:rPr lang="en-US" dirty="0" smtClean="0"/>
              <a:t>, </a:t>
            </a:r>
            <a:r>
              <a:rPr lang="en-US" i="1" dirty="0" smtClean="0"/>
              <a:t>1</a:t>
            </a:r>
            <a:r>
              <a:rPr lang="en-US" dirty="0" smtClean="0"/>
              <a:t>.</a:t>
            </a:r>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31</TotalTime>
  <Words>1222</Words>
  <Application>Microsoft Office PowerPoint</Application>
  <PresentationFormat>On-screen Show (4:3)</PresentationFormat>
  <Paragraphs>51</Paragraphs>
  <Slides>7</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Book Antiqua</vt:lpstr>
      <vt:lpstr>Calibri</vt:lpstr>
      <vt:lpstr>Lucida Sans</vt:lpstr>
      <vt:lpstr>Wingdings</vt:lpstr>
      <vt:lpstr>Wingdings 2</vt:lpstr>
      <vt:lpstr>Wingdings 3</vt:lpstr>
      <vt:lpstr>Apex</vt:lpstr>
      <vt:lpstr>Title slide </vt:lpstr>
      <vt:lpstr>Issue assessment</vt:lpstr>
      <vt:lpstr>Expectations and goals</vt:lpstr>
      <vt:lpstr>Strategies to overcome conflicts</vt:lpstr>
      <vt:lpstr>Measuring success</vt:lpstr>
      <vt:lpstr>Essential leadership traits</vt:lpstr>
      <vt:lpstr>References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slide</dc:title>
  <dc:creator>computer</dc:creator>
  <cp:lastModifiedBy>HP</cp:lastModifiedBy>
  <cp:revision>8</cp:revision>
  <dcterms:created xsi:type="dcterms:W3CDTF">2020-12-08T13:33:32Z</dcterms:created>
  <dcterms:modified xsi:type="dcterms:W3CDTF">2020-12-08T17:56:00Z</dcterms:modified>
</cp:coreProperties>
</file>